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3"/>
    <p:restoredTop sz="94690"/>
  </p:normalViewPr>
  <p:slideViewPr>
    <p:cSldViewPr snapToGrid="0" snapToObjects="1">
      <p:cViewPr varScale="1">
        <p:scale>
          <a:sx n="97" d="100"/>
          <a:sy n="97" d="100"/>
        </p:scale>
        <p:origin x="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BD8DC-BF0F-D64A-A8DA-C7BCE466438A}" type="datetimeFigureOut">
              <a:rPr lang="en-US" smtClean="0"/>
              <a:t>5/16/15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B10B-7D4D-6748-AA4B-5FE6FFE93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47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Location of the Large Hadron Collider underground near Geneva, Switzerland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(CERN)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7D0BE81-B12E-634B-B00D-A122ACB808F7}" type="slidenum">
              <a:rPr lang="en-GB" altLang="en-US">
                <a:latin typeface="Calibri" charset="0"/>
              </a:rPr>
              <a:pPr eaLnBrk="1" hangingPunct="1"/>
              <a:t>8</a:t>
            </a:fld>
            <a:endParaRPr lang="en-GB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900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Large Hadron Collider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(CERN)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B52E998-7D78-2B43-8B67-B92162442C2D}" type="slidenum">
              <a:rPr lang="en-GB" altLang="en-US">
                <a:latin typeface="Calibri" charset="0"/>
              </a:rPr>
              <a:pPr eaLnBrk="1" hangingPunct="1"/>
              <a:t>9</a:t>
            </a:fld>
            <a:endParaRPr lang="en-GB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903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ATLAS detector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(CERN)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6C1C52B-0B12-0C40-A753-6A153ECE303C}" type="slidenum">
              <a:rPr lang="en-GB" altLang="en-US">
                <a:latin typeface="Calibri" charset="0"/>
              </a:rPr>
              <a:pPr eaLnBrk="1" hangingPunct="1"/>
              <a:t>10</a:t>
            </a:fld>
            <a:endParaRPr lang="en-GB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808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ATLAS detector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(CERN)</a:t>
            </a:r>
          </a:p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8891D3F-6543-8E4C-B31C-939AB1D71D80}" type="slidenum">
              <a:rPr lang="en-GB" altLang="en-US">
                <a:latin typeface="Calibri" charset="0"/>
              </a:rPr>
              <a:pPr eaLnBrk="1" hangingPunct="1"/>
              <a:t>11</a:t>
            </a:fld>
            <a:endParaRPr lang="en-GB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58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F624-7A60-3C4B-8627-526444F3FB4F}" type="datetimeFigureOut">
              <a:rPr lang="en-US" smtClean="0"/>
              <a:t>5/16/15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4DA3-21AA-C044-A450-476B74949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F624-7A60-3C4B-8627-526444F3FB4F}" type="datetimeFigureOut">
              <a:rPr lang="en-US" smtClean="0"/>
              <a:t>5/16/15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4DA3-21AA-C044-A450-476B74949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29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F624-7A60-3C4B-8627-526444F3FB4F}" type="datetimeFigureOut">
              <a:rPr lang="en-US" smtClean="0"/>
              <a:t>5/16/15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4DA3-21AA-C044-A450-476B74949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78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F624-7A60-3C4B-8627-526444F3FB4F}" type="datetimeFigureOut">
              <a:rPr lang="en-US" smtClean="0"/>
              <a:t>5/16/15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4DA3-21AA-C044-A450-476B74949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23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F624-7A60-3C4B-8627-526444F3FB4F}" type="datetimeFigureOut">
              <a:rPr lang="en-US" smtClean="0"/>
              <a:t>5/16/15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4DA3-21AA-C044-A450-476B74949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1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F624-7A60-3C4B-8627-526444F3FB4F}" type="datetimeFigureOut">
              <a:rPr lang="en-US" smtClean="0"/>
              <a:t>5/16/15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4DA3-21AA-C044-A450-476B74949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67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F624-7A60-3C4B-8627-526444F3FB4F}" type="datetimeFigureOut">
              <a:rPr lang="en-US" smtClean="0"/>
              <a:t>5/16/15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4DA3-21AA-C044-A450-476B74949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2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F624-7A60-3C4B-8627-526444F3FB4F}" type="datetimeFigureOut">
              <a:rPr lang="en-US" smtClean="0"/>
              <a:t>5/16/15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4DA3-21AA-C044-A450-476B74949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25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F624-7A60-3C4B-8627-526444F3FB4F}" type="datetimeFigureOut">
              <a:rPr lang="en-US" smtClean="0"/>
              <a:t>5/16/15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4DA3-21AA-C044-A450-476B74949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3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F624-7A60-3C4B-8627-526444F3FB4F}" type="datetimeFigureOut">
              <a:rPr lang="en-US" smtClean="0"/>
              <a:t>5/16/15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4DA3-21AA-C044-A450-476B74949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44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F624-7A60-3C4B-8627-526444F3FB4F}" type="datetimeFigureOut">
              <a:rPr lang="en-US" smtClean="0"/>
              <a:t>5/16/15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4DA3-21AA-C044-A450-476B74949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11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0F624-7A60-3C4B-8627-526444F3FB4F}" type="datetimeFigureOut">
              <a:rPr lang="en-US" smtClean="0"/>
              <a:t>5/16/15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54DA3-21AA-C044-A450-476B74949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5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://www.youtube.com/user/CERNTV?blend=9&amp;ob=5#p/c/C193B03B29D263DE/0/UDoIzvKumGI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17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214314"/>
            <a:ext cx="9186863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4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252414"/>
            <a:ext cx="9753600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845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7729" y="3212977"/>
            <a:ext cx="4975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600" dirty="0">
                <a:solidFill>
                  <a:schemeClr val="bg1">
                    <a:lumMod val="75000"/>
                  </a:schemeClr>
                </a:solidFill>
                <a:latin typeface="Chalkduster" charset="0"/>
                <a:ea typeface="Chalkduster" charset="0"/>
                <a:cs typeface="Chalkduster" charset="0"/>
              </a:rPr>
              <a:t>Watch CERN video…</a:t>
            </a:r>
            <a:endParaRPr lang="en-US" sz="2400" spc="600" dirty="0">
              <a:solidFill>
                <a:schemeClr val="bg1">
                  <a:lumMod val="75000"/>
                </a:schemeClr>
              </a:solidFill>
              <a:latin typeface="Chalkduster" charset="0"/>
              <a:ea typeface="Chalkduster" charset="0"/>
              <a:cs typeface="Chalkdus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370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2"/>
            <a:ext cx="8229600" cy="485313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CA" dirty="0" smtClean="0">
                <a:solidFill>
                  <a:schemeClr val="bg1"/>
                </a:solidFill>
              </a:rPr>
              <a:t>	</a:t>
            </a:r>
            <a:r>
              <a:rPr lang="en-CA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Dark Energy</a:t>
            </a:r>
          </a:p>
          <a:p>
            <a:pPr>
              <a:buNone/>
            </a:pPr>
            <a:endParaRPr lang="en-CA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CA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The unknown energy that is causing the acceleration of the expansion of the universe. </a:t>
            </a:r>
          </a:p>
          <a:p>
            <a:pPr>
              <a:buNone/>
            </a:pP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Supernovae in distant galaxies are further (so dimmer) than they should be, thanks to an accelerating universe</a:t>
            </a:r>
            <a:r>
              <a:rPr lang="en-US" sz="2800" dirty="0">
                <a:solidFill>
                  <a:schemeClr val="bg1"/>
                </a:solidFill>
                <a:latin typeface="Helvetica" charset="0"/>
              </a:rPr>
              <a:t>.</a:t>
            </a:r>
          </a:p>
          <a:p>
            <a:pPr>
              <a:buNone/>
            </a:pPr>
            <a:endParaRPr lang="en-US" sz="2800" dirty="0">
              <a:solidFill>
                <a:schemeClr val="bg1"/>
              </a:solidFill>
              <a:latin typeface="Helvetica" charset="0"/>
            </a:endParaRPr>
          </a:p>
          <a:p>
            <a:pPr>
              <a:buNone/>
            </a:pPr>
            <a:r>
              <a:rPr lang="en-US" sz="2800" dirty="0">
                <a:solidFill>
                  <a:schemeClr val="bg1"/>
                </a:solidFill>
                <a:latin typeface="Helvetica" charset="0"/>
              </a:rPr>
              <a:t>	They are traveling faster than predicted by their </a:t>
            </a:r>
            <a:r>
              <a:rPr lang="en-US" sz="2800" dirty="0" err="1">
                <a:solidFill>
                  <a:schemeClr val="bg1"/>
                </a:solidFill>
                <a:latin typeface="Helvetica" charset="0"/>
              </a:rPr>
              <a:t>redshift</a:t>
            </a:r>
            <a:r>
              <a:rPr lang="en-US" sz="2800" dirty="0">
                <a:solidFill>
                  <a:schemeClr val="bg1"/>
                </a:solidFill>
                <a:latin typeface="Helvetica" charset="0"/>
              </a:rPr>
              <a:t> spectrum according to Hubble’s Law.</a:t>
            </a:r>
          </a:p>
          <a:p>
            <a:pPr>
              <a:buNone/>
            </a:pPr>
            <a:endParaRPr lang="en-US" sz="2800" dirty="0">
              <a:solidFill>
                <a:schemeClr val="bg1"/>
              </a:solidFill>
              <a:latin typeface="Helvetica" charset="0"/>
            </a:endParaRPr>
          </a:p>
          <a:p>
            <a:pPr>
              <a:buNone/>
            </a:pPr>
            <a:r>
              <a:rPr lang="en-US" sz="2800" dirty="0">
                <a:solidFill>
                  <a:schemeClr val="bg1"/>
                </a:solidFill>
                <a:latin typeface="Helvetica" charset="0"/>
              </a:rPr>
              <a:t>	Through the study of light from these distant supernovae, it was determined that the slowing universe started to speed up again 5 billion years ago. </a:t>
            </a:r>
          </a:p>
          <a:p>
            <a:pPr>
              <a:buNone/>
            </a:pPr>
            <a:endParaRPr lang="en-US" sz="2800" dirty="0">
              <a:solidFill>
                <a:schemeClr val="bg1"/>
              </a:solidFill>
              <a:latin typeface="Helvetica" charset="0"/>
            </a:endParaRPr>
          </a:p>
          <a:p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Where do we go from here?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2"/>
            <a:ext cx="8229600" cy="48531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dirty="0" smtClean="0">
                <a:solidFill>
                  <a:schemeClr val="bg1"/>
                </a:solidFill>
              </a:rPr>
              <a:t>	</a:t>
            </a:r>
            <a:r>
              <a:rPr lang="en-CA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Dark Matter</a:t>
            </a:r>
          </a:p>
          <a:p>
            <a:pPr>
              <a:buNone/>
            </a:pPr>
            <a:endParaRPr lang="en-CA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90% of matter in and between galaxies is of an unknown form that does not emit or absorb light (so we can’t see it). </a:t>
            </a:r>
          </a:p>
          <a:p>
            <a:pPr>
              <a:buNone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 can be detected through its gravity by the way it affects objects we can see.</a:t>
            </a:r>
          </a:p>
          <a:p>
            <a:pPr>
              <a:buNone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Without dark matter, normal matter would have been unable to clump and form stars and galaxies - and us.</a:t>
            </a:r>
          </a:p>
          <a:p>
            <a:pPr>
              <a:buNone/>
            </a:pPr>
            <a:endParaRPr lang="en-US" sz="2800" dirty="0">
              <a:solidFill>
                <a:schemeClr val="bg1"/>
              </a:solidFill>
              <a:latin typeface="Helvetica" charset="0"/>
            </a:endParaRPr>
          </a:p>
          <a:p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en-C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Where do we go from here?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7653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compositi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268761"/>
            <a:ext cx="9521057" cy="3988171"/>
          </a:xfrm>
        </p:spPr>
      </p:pic>
    </p:spTree>
    <p:extLst>
      <p:ext uri="{BB962C8B-B14F-4D97-AF65-F5344CB8AC3E}">
        <p14:creationId xmlns:p14="http://schemas.microsoft.com/office/powerpoint/2010/main" val="1238433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grpSp>
        <p:nvGrpSpPr>
          <p:cNvPr id="4" name="Content Placeholder 3"/>
          <p:cNvGrpSpPr>
            <a:grpSpLocks noGrp="1"/>
          </p:cNvGrpSpPr>
          <p:nvPr/>
        </p:nvGrpSpPr>
        <p:grpSpPr>
          <a:xfrm>
            <a:off x="1991544" y="1600200"/>
            <a:ext cx="8229600" cy="5257800"/>
            <a:chOff x="1066800" y="838200"/>
            <a:chExt cx="7010400" cy="5438775"/>
          </a:xfrm>
        </p:grpSpPr>
        <p:pic>
          <p:nvPicPr>
            <p:cNvPr id="5" name="Picture 2" descr="piechart.jpg                                                   001263BE&#10;Super Nova                     BB703780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66800" y="914400"/>
              <a:ext cx="7010400" cy="5362575"/>
            </a:xfrm>
            <a:prstGeom prst="rect">
              <a:avLst/>
            </a:prstGeom>
            <a:noFill/>
            <a:ln w="19050">
              <a:solidFill>
                <a:srgbClr val="CE1500"/>
              </a:solidFill>
              <a:miter lim="800000"/>
              <a:headEnd/>
              <a:tailEnd/>
            </a:ln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2667000" y="1884363"/>
              <a:ext cx="1249725" cy="668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Arial" pitchFamily="34" charset="0"/>
                </a:rPr>
                <a:t>Dark Energy</a:t>
              </a:r>
            </a:p>
            <a:p>
              <a:r>
                <a:rPr lang="en-US">
                  <a:latin typeface="Arial" pitchFamily="34" charset="0"/>
                </a:rPr>
                <a:t>73%</a:t>
              </a:r>
              <a:endParaRPr lang="en-US"/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2667000" y="3429000"/>
              <a:ext cx="1184180" cy="668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Dark Matter</a:t>
              </a:r>
            </a:p>
            <a:p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23%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6030798" y="838200"/>
              <a:ext cx="1533753" cy="668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FFFB0C"/>
                  </a:solidFill>
                  <a:latin typeface="Arial" pitchFamily="34" charset="0"/>
                </a:rPr>
                <a:t>“Normal Matter”</a:t>
              </a:r>
            </a:p>
            <a:p>
              <a:pPr algn="ctr"/>
              <a:r>
                <a:rPr lang="en-US" dirty="0">
                  <a:solidFill>
                    <a:srgbClr val="FFFB0C"/>
                  </a:solidFill>
                  <a:latin typeface="Arial" pitchFamily="34" charset="0"/>
                </a:rPr>
                <a:t>4%</a:t>
              </a:r>
              <a:endParaRPr lang="en-US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391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CERN HADRON COLLIDER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576" y="1556792"/>
            <a:ext cx="375501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4032" y="3573016"/>
            <a:ext cx="3262312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423592" y="4725144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hlinkClick r:id="rId4"/>
              </a:rPr>
              <a:t>http://www.youtube.com/user/CERNTV?blend=9&amp;ob=5#p/c/C193B03B29D263DE/0/UDoIzvKumGI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3141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The Large Hadron Collider (LHC) is a gigantic scientific instrument near Geneva, where it spans the border between Switzerland and France about 100 m </a:t>
            </a:r>
            <a:r>
              <a:rPr lang="en-CA" dirty="0" smtClean="0">
                <a:solidFill>
                  <a:schemeClr val="bg1"/>
                </a:solidFill>
              </a:rPr>
              <a:t>underground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It </a:t>
            </a:r>
            <a:r>
              <a:rPr lang="en-CA" dirty="0">
                <a:solidFill>
                  <a:schemeClr val="bg1"/>
                </a:solidFill>
              </a:rPr>
              <a:t>is a particle accelerator used by physicists to study the smallest known particles – the fundamental building blocks of all </a:t>
            </a:r>
            <a:r>
              <a:rPr lang="en-CA" dirty="0" smtClean="0">
                <a:solidFill>
                  <a:schemeClr val="bg1"/>
                </a:solidFill>
              </a:rPr>
              <a:t>things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It </a:t>
            </a:r>
            <a:r>
              <a:rPr lang="en-CA" dirty="0">
                <a:solidFill>
                  <a:schemeClr val="bg1"/>
                </a:solidFill>
              </a:rPr>
              <a:t>will revolutionise our understanding, from the minuscule world deep within atoms to the vastness of the Universe.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014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-261938"/>
            <a:ext cx="7715250" cy="762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29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94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9382125" y="6072188"/>
            <a:ext cx="857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chemeClr val="bg1"/>
                </a:solidFill>
                <a:latin typeface="Calibri" charset="0"/>
              </a:rPr>
              <a:t>SEED</a:t>
            </a:r>
          </a:p>
        </p:txBody>
      </p:sp>
    </p:spTree>
    <p:extLst>
      <p:ext uri="{BB962C8B-B14F-4D97-AF65-F5344CB8AC3E}">
        <p14:creationId xmlns:p14="http://schemas.microsoft.com/office/powerpoint/2010/main" val="407487131"/>
      </p:ext>
    </p:extLst>
  </p:cSld>
  <p:clrMapOvr>
    <a:masterClrMapping/>
  </p:clrMapOvr>
</p:sld>
</file>

<file path=ppt/theme/theme1.xml><?xml version="1.0" encoding="utf-8"?>
<a:theme xmlns:a="http://schemas.openxmlformats.org/drawingml/2006/main" name="spa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ace" id="{F7589181-51C8-EE4F-9A5E-8D6253E09CA9}" vid="{9BE1F666-0CF2-CB4E-9111-A9260E26C6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space</Template>
  <TotalTime>0</TotalTime>
  <Words>143</Words>
  <Application>Microsoft Macintosh PowerPoint</Application>
  <PresentationFormat>Widescreen</PresentationFormat>
  <Paragraphs>43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Chalkduster</vt:lpstr>
      <vt:lpstr>Helvetica</vt:lpstr>
      <vt:lpstr>Arial</vt:lpstr>
      <vt:lpstr>space</vt:lpstr>
      <vt:lpstr>PowerPoint Presentation</vt:lpstr>
      <vt:lpstr>Where do we go from here?</vt:lpstr>
      <vt:lpstr>Where do we go from here?</vt:lpstr>
      <vt:lpstr>PowerPoint Presentation</vt:lpstr>
      <vt:lpstr>PowerPoint Presentation</vt:lpstr>
      <vt:lpstr>CERN HADRON COLLIDER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Meryl Probst</dc:creator>
  <cp:lastModifiedBy>Meryl Probst</cp:lastModifiedBy>
  <cp:revision>1</cp:revision>
  <dcterms:created xsi:type="dcterms:W3CDTF">2015-05-16T23:07:18Z</dcterms:created>
  <dcterms:modified xsi:type="dcterms:W3CDTF">2015-05-16T23:07:34Z</dcterms:modified>
</cp:coreProperties>
</file>